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9"/>
  </p:notesMasterIdLst>
  <p:handoutMasterIdLst>
    <p:handoutMasterId r:id="rId30"/>
  </p:handoutMasterIdLst>
  <p:sldIdLst>
    <p:sldId id="274" r:id="rId3"/>
    <p:sldId id="276" r:id="rId4"/>
    <p:sldId id="408" r:id="rId5"/>
    <p:sldId id="483" r:id="rId6"/>
    <p:sldId id="484" r:id="rId7"/>
    <p:sldId id="473" r:id="rId8"/>
    <p:sldId id="476" r:id="rId9"/>
    <p:sldId id="486" r:id="rId10"/>
    <p:sldId id="455" r:id="rId11"/>
    <p:sldId id="456" r:id="rId12"/>
    <p:sldId id="458" r:id="rId13"/>
    <p:sldId id="487" r:id="rId14"/>
    <p:sldId id="492" r:id="rId15"/>
    <p:sldId id="482" r:id="rId16"/>
    <p:sldId id="488" r:id="rId17"/>
    <p:sldId id="489" r:id="rId18"/>
    <p:sldId id="490" r:id="rId19"/>
    <p:sldId id="491" r:id="rId20"/>
    <p:sldId id="466" r:id="rId21"/>
    <p:sldId id="478" r:id="rId22"/>
    <p:sldId id="479" r:id="rId23"/>
    <p:sldId id="468" r:id="rId24"/>
    <p:sldId id="469" r:id="rId25"/>
    <p:sldId id="485" r:id="rId26"/>
    <p:sldId id="451" r:id="rId27"/>
    <p:sldId id="405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8D4357-E11A-4DE5-81E4-49C6B73B5D81}">
          <p14:sldIdLst>
            <p14:sldId id="274"/>
            <p14:sldId id="276"/>
            <p14:sldId id="408"/>
            <p14:sldId id="483"/>
            <p14:sldId id="484"/>
          </p14:sldIdLst>
        </p14:section>
        <p14:section name="Module Overview" id="{6104381A-E3E0-4AA1-84FE-9BF7CCEC00BC}">
          <p14:sldIdLst>
            <p14:sldId id="473"/>
            <p14:sldId id="476"/>
            <p14:sldId id="486"/>
          </p14:sldIdLst>
        </p14:section>
        <p14:section name="Course Overview" id="{91B4D171-E13C-4FEE-B30A-357F27338414}">
          <p14:sldIdLst>
            <p14:sldId id="455"/>
            <p14:sldId id="456"/>
            <p14:sldId id="458"/>
          </p14:sldIdLst>
        </p14:section>
        <p14:section name="Trainers" id="{61E4EA0A-34B2-4450-80B2-693282A834C1}">
          <p14:sldIdLst>
            <p14:sldId id="487"/>
            <p14:sldId id="492"/>
            <p14:sldId id="482"/>
          </p14:sldIdLst>
        </p14:section>
        <p14:section name="Course Details" id="{6E2B7FDF-CB03-41DA-9A62-353492332BE1}">
          <p14:sldIdLst>
            <p14:sldId id="488"/>
            <p14:sldId id="489"/>
            <p14:sldId id="490"/>
            <p14:sldId id="491"/>
          </p14:sldIdLst>
        </p14:section>
        <p14:section name="Resources" id="{F5EA1E59-8A7B-40F6-9445-4943980B91A5}">
          <p14:sldIdLst>
            <p14:sldId id="466"/>
            <p14:sldId id="478"/>
            <p14:sldId id="479"/>
            <p14:sldId id="468"/>
            <p14:sldId id="469"/>
          </p14:sldIdLst>
        </p14:section>
        <p14:section name="Conclusion" id="{10E03AB1-9AA8-4E86-9A64-D741901E50A2}">
          <p14:sldIdLst>
            <p14:sldId id="485"/>
            <p14:sldId id="451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95" autoAdjust="0"/>
  </p:normalViewPr>
  <p:slideViewPr>
    <p:cSldViewPr>
      <p:cViewPr varScale="1">
        <p:scale>
          <a:sx n="69" d="100"/>
          <a:sy n="69" d="100"/>
        </p:scale>
        <p:origin x="780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5BAA5D-CA5C-40D6-A7A2-5C8A1FF6788F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C13D476-BF63-4EB8-A2B7-F7983B4200A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b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21-May-2018</a:t>
          </a:r>
          <a:endParaRPr lang="en-US" sz="3200" b="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04D9FCBD-183C-42D0-A13C-887C0979AB35}" type="parTrans" cxnId="{6D92071E-A22E-44B4-8268-877FE46EC97A}">
      <dgm:prSet/>
      <dgm:spPr/>
      <dgm:t>
        <a:bodyPr/>
        <a:lstStyle/>
        <a:p>
          <a:endParaRPr lang="en-US" sz="1200"/>
        </a:p>
      </dgm:t>
    </dgm:pt>
    <dgm:pt modelId="{DD2D40CF-FBE6-4C16-812B-8E87A205D391}" type="sibTrans" cxnId="{6D92071E-A22E-44B4-8268-877FE46EC97A}">
      <dgm:prSet/>
      <dgm:spPr/>
      <dgm:t>
        <a:bodyPr/>
        <a:lstStyle/>
        <a:p>
          <a:endParaRPr lang="en-US" sz="1200"/>
        </a:p>
      </dgm:t>
    </dgm:pt>
    <dgm:pt modelId="{30CEAD99-2F1C-4367-A2EA-464EED311773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19-June-2018</a:t>
          </a:r>
          <a:endParaRPr lang="en-US" sz="24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2F8E733-F17F-426F-AB99-7A65FE566EBF}" type="parTrans" cxnId="{9B46A26B-88D0-4AC4-86D4-E4814B5FFD5A}">
      <dgm:prSet/>
      <dgm:spPr/>
      <dgm:t>
        <a:bodyPr/>
        <a:lstStyle/>
        <a:p>
          <a:endParaRPr lang="en-US" sz="1200"/>
        </a:p>
      </dgm:t>
    </dgm:pt>
    <dgm:pt modelId="{40378C4F-3ACD-42F2-A659-4401764FE4A9}" type="sibTrans" cxnId="{9B46A26B-88D0-4AC4-86D4-E4814B5FFD5A}">
      <dgm:prSet/>
      <dgm:spPr/>
      <dgm:t>
        <a:bodyPr/>
        <a:lstStyle/>
        <a:p>
          <a:endParaRPr lang="en-US" sz="1200"/>
        </a:p>
      </dgm:t>
    </dgm:pt>
    <dgm:pt modelId="{CD40AB66-04D1-4E70-8FD4-76E6F31223C8}">
      <dgm:prSet phldrT="[Text]" custT="1"/>
      <dgm:spPr>
        <a:solidFill>
          <a:srgbClr val="613306">
            <a:alpha val="75000"/>
          </a:srgbClr>
        </a:solidFill>
      </dgm:spPr>
      <dgm:t>
        <a:bodyPr/>
        <a:lstStyle/>
        <a:p>
          <a:r>
            <a:rPr lang="en-US" sz="3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17-July-2018</a:t>
          </a:r>
          <a:endParaRPr lang="en-US" sz="24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15026EF1-4339-4F73-98E8-872C7625279D}" type="parTrans" cxnId="{2D2F0819-429D-494C-ABBB-94767FDB837F}">
      <dgm:prSet/>
      <dgm:spPr/>
      <dgm:t>
        <a:bodyPr/>
        <a:lstStyle/>
        <a:p>
          <a:endParaRPr lang="en-US" sz="1200"/>
        </a:p>
      </dgm:t>
    </dgm:pt>
    <dgm:pt modelId="{3EEAFE84-ACD3-4B25-B6B5-2C9ED2868916}" type="sibTrans" cxnId="{2D2F0819-429D-494C-ABBB-94767FDB837F}">
      <dgm:prSet/>
      <dgm:spPr/>
      <dgm:t>
        <a:bodyPr/>
        <a:lstStyle/>
        <a:p>
          <a:endParaRPr lang="en-US" sz="1200"/>
        </a:p>
      </dgm:t>
    </dgm:pt>
    <dgm:pt modelId="{92C3348B-55B3-4E1C-BE9C-A50DF17D55C9}" type="pres">
      <dgm:prSet presAssocID="{585BAA5D-CA5C-40D6-A7A2-5C8A1FF6788F}" presName="Name0" presStyleCnt="0">
        <dgm:presLayoutVars>
          <dgm:dir/>
          <dgm:animLvl val="lvl"/>
          <dgm:resizeHandles val="exact"/>
        </dgm:presLayoutVars>
      </dgm:prSet>
      <dgm:spPr/>
    </dgm:pt>
    <dgm:pt modelId="{8B62B619-23FC-44E9-8407-CBFA61A2B641}" type="pres">
      <dgm:prSet presAssocID="{4C13D476-BF63-4EB8-A2B7-F7983B4200A3}" presName="parTxOnly" presStyleLbl="node1" presStyleIdx="0" presStyleCnt="3" custScaleX="84366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76A2F659-2B48-4358-93DB-BCCB06870F22}" type="pres">
      <dgm:prSet presAssocID="{DD2D40CF-FBE6-4C16-812B-8E87A205D391}" presName="parTxOnlySpace" presStyleCnt="0"/>
      <dgm:spPr/>
    </dgm:pt>
    <dgm:pt modelId="{23390F6A-F609-43E7-874B-E55CA7A73080}" type="pres">
      <dgm:prSet presAssocID="{30CEAD99-2F1C-4367-A2EA-464EED311773}" presName="parTxOnly" presStyleLbl="node1" presStyleIdx="1" presStyleCnt="3" custScaleX="82450">
        <dgm:presLayoutVars>
          <dgm:chMax val="0"/>
          <dgm:chPref val="0"/>
          <dgm:bulletEnabled val="1"/>
        </dgm:presLayoutVars>
      </dgm:prSet>
      <dgm:spPr>
        <a:prstGeom prst="chevron">
          <a:avLst/>
        </a:prstGeom>
      </dgm:spPr>
    </dgm:pt>
    <dgm:pt modelId="{2B288E7F-99AC-40C1-B95F-29D1A545067A}" type="pres">
      <dgm:prSet presAssocID="{40378C4F-3ACD-42F2-A659-4401764FE4A9}" presName="parTxOnlySpace" presStyleCnt="0"/>
      <dgm:spPr/>
    </dgm:pt>
    <dgm:pt modelId="{4B14980E-F608-41E3-8373-360D8B361331}" type="pres">
      <dgm:prSet presAssocID="{CD40AB66-04D1-4E70-8FD4-76E6F31223C8}" presName="parTxOnly" presStyleLbl="node1" presStyleIdx="2" presStyleCnt="3" custScaleX="82503">
        <dgm:presLayoutVars>
          <dgm:chMax val="0"/>
          <dgm:chPref val="0"/>
          <dgm:bulletEnabled val="1"/>
        </dgm:presLayoutVars>
      </dgm:prSet>
      <dgm:spPr/>
    </dgm:pt>
  </dgm:ptLst>
  <dgm:cxnLst>
    <dgm:cxn modelId="{9B46A26B-88D0-4AC4-86D4-E4814B5FFD5A}" srcId="{585BAA5D-CA5C-40D6-A7A2-5C8A1FF6788F}" destId="{30CEAD99-2F1C-4367-A2EA-464EED311773}" srcOrd="1" destOrd="0" parTransId="{12F8E733-F17F-426F-AB99-7A65FE566EBF}" sibTransId="{40378C4F-3ACD-42F2-A659-4401764FE4A9}"/>
    <dgm:cxn modelId="{2D2F0819-429D-494C-ABBB-94767FDB837F}" srcId="{585BAA5D-CA5C-40D6-A7A2-5C8A1FF6788F}" destId="{CD40AB66-04D1-4E70-8FD4-76E6F31223C8}" srcOrd="2" destOrd="0" parTransId="{15026EF1-4339-4F73-98E8-872C7625279D}" sibTransId="{3EEAFE84-ACD3-4B25-B6B5-2C9ED2868916}"/>
    <dgm:cxn modelId="{E1243425-6730-456A-9250-5D0245C005BB}" type="presOf" srcId="{CD40AB66-04D1-4E70-8FD4-76E6F31223C8}" destId="{4B14980E-F608-41E3-8373-360D8B361331}" srcOrd="0" destOrd="0" presId="urn:microsoft.com/office/officeart/2005/8/layout/chevron1"/>
    <dgm:cxn modelId="{4E5BDB20-F907-4245-985F-BCE8CC247F8E}" type="presOf" srcId="{585BAA5D-CA5C-40D6-A7A2-5C8A1FF6788F}" destId="{92C3348B-55B3-4E1C-BE9C-A50DF17D55C9}" srcOrd="0" destOrd="0" presId="urn:microsoft.com/office/officeart/2005/8/layout/chevron1"/>
    <dgm:cxn modelId="{74457C49-D530-4B67-A26F-06EC9BFB6575}" type="presOf" srcId="{30CEAD99-2F1C-4367-A2EA-464EED311773}" destId="{23390F6A-F609-43E7-874B-E55CA7A73080}" srcOrd="0" destOrd="0" presId="urn:microsoft.com/office/officeart/2005/8/layout/chevron1"/>
    <dgm:cxn modelId="{1D373CC0-FD2C-4C10-9B28-F6CD1988263E}" type="presOf" srcId="{4C13D476-BF63-4EB8-A2B7-F7983B4200A3}" destId="{8B62B619-23FC-44E9-8407-CBFA61A2B641}" srcOrd="0" destOrd="0" presId="urn:microsoft.com/office/officeart/2005/8/layout/chevron1"/>
    <dgm:cxn modelId="{6D92071E-A22E-44B4-8268-877FE46EC97A}" srcId="{585BAA5D-CA5C-40D6-A7A2-5C8A1FF6788F}" destId="{4C13D476-BF63-4EB8-A2B7-F7983B4200A3}" srcOrd="0" destOrd="0" parTransId="{04D9FCBD-183C-42D0-A13C-887C0979AB35}" sibTransId="{DD2D40CF-FBE6-4C16-812B-8E87A205D391}"/>
    <dgm:cxn modelId="{D3F6C682-9991-4EAB-97D5-5C68C72B42C6}" type="presParOf" srcId="{92C3348B-55B3-4E1C-BE9C-A50DF17D55C9}" destId="{8B62B619-23FC-44E9-8407-CBFA61A2B641}" srcOrd="0" destOrd="0" presId="urn:microsoft.com/office/officeart/2005/8/layout/chevron1"/>
    <dgm:cxn modelId="{D615F5C5-4176-4E42-A066-8CF48FD599EE}" type="presParOf" srcId="{92C3348B-55B3-4E1C-BE9C-A50DF17D55C9}" destId="{76A2F659-2B48-4358-93DB-BCCB06870F22}" srcOrd="1" destOrd="0" presId="urn:microsoft.com/office/officeart/2005/8/layout/chevron1"/>
    <dgm:cxn modelId="{0100EEEE-10BB-47F3-8456-70DA4B7E3AE1}" type="presParOf" srcId="{92C3348B-55B3-4E1C-BE9C-A50DF17D55C9}" destId="{23390F6A-F609-43E7-874B-E55CA7A73080}" srcOrd="2" destOrd="0" presId="urn:microsoft.com/office/officeart/2005/8/layout/chevron1"/>
    <dgm:cxn modelId="{1627410A-C0DF-4853-BCB5-A63174E50452}" type="presParOf" srcId="{92C3348B-55B3-4E1C-BE9C-A50DF17D55C9}" destId="{2B288E7F-99AC-40C1-B95F-29D1A545067A}" srcOrd="3" destOrd="0" presId="urn:microsoft.com/office/officeart/2005/8/layout/chevron1"/>
    <dgm:cxn modelId="{59C8B749-3712-4B02-B93E-2A164C3EBB6E}" type="presParOf" srcId="{92C3348B-55B3-4E1C-BE9C-A50DF17D55C9}" destId="{4B14980E-F608-41E3-8373-360D8B361331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62B619-23FC-44E9-8407-CBFA61A2B641}">
      <dsp:nvSpPr>
        <dsp:cNvPr id="0" name=""/>
        <dsp:cNvSpPr/>
      </dsp:nvSpPr>
      <dsp:spPr>
        <a:xfrm>
          <a:off x="489" y="0"/>
          <a:ext cx="4071048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21-May-2018</a:t>
          </a:r>
          <a:endParaRPr lang="en-US" sz="3200" b="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555735" y="0"/>
        <a:ext cx="2960556" cy="1110492"/>
      </dsp:txXfrm>
    </dsp:sp>
    <dsp:sp modelId="{23390F6A-F609-43E7-874B-E55CA7A73080}">
      <dsp:nvSpPr>
        <dsp:cNvPr id="0" name=""/>
        <dsp:cNvSpPr/>
      </dsp:nvSpPr>
      <dsp:spPr>
        <a:xfrm>
          <a:off x="3588992" y="0"/>
          <a:ext cx="3978592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19-June-2018</a:t>
          </a:r>
          <a:endParaRPr lang="en-US" sz="24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4144238" y="0"/>
        <a:ext cx="2868100" cy="1110492"/>
      </dsp:txXfrm>
    </dsp:sp>
    <dsp:sp modelId="{4B14980E-F608-41E3-8373-360D8B361331}">
      <dsp:nvSpPr>
        <dsp:cNvPr id="0" name=""/>
        <dsp:cNvSpPr/>
      </dsp:nvSpPr>
      <dsp:spPr>
        <a:xfrm>
          <a:off x="7085038" y="0"/>
          <a:ext cx="3981150" cy="1110492"/>
        </a:xfrm>
        <a:prstGeom prst="chevron">
          <a:avLst/>
        </a:prstGeom>
        <a:solidFill>
          <a:srgbClr val="613306">
            <a:alpha val="75000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42672" rIns="42672" bIns="42672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</a:rPr>
            <a:t>17-July-2018</a:t>
          </a:r>
          <a:endParaRPr lang="en-US" sz="2400" kern="1200" dirty="0">
            <a:solidFill>
              <a:srgbClr val="492604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7640284" y="0"/>
        <a:ext cx="2870658" cy="11104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5161249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42034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035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609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2924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0324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76869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softuni.bg/courses/express-js-fundamentals" TargetMode="External"/><Relationship Id="rId7" Type="http://schemas.openxmlformats.org/officeDocument/2006/relationships/hyperlink" Target="https://www.facebook.com/groups/SoftUniJSWebMay2018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hyperlink" Target="https://softuni.bg/forum/categories/107/js-web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etbrains.com/webstorm/" TargetMode="External"/><Relationship Id="rId5" Type="http://schemas.openxmlformats.org/officeDocument/2006/relationships/hyperlink" Target="https://www.visualstudio.com/" TargetMode="External"/><Relationship Id="rId4" Type="http://schemas.openxmlformats.org/officeDocument/2006/relationships/hyperlink" Target="https://www.mongodb.com/download-center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60.png"/><Relationship Id="rId18" Type="http://schemas.openxmlformats.org/officeDocument/2006/relationships/image" Target="../media/image63.png"/><Relationship Id="rId26" Type="http://schemas.openxmlformats.org/officeDocument/2006/relationships/image" Target="../media/image26.png"/><Relationship Id="rId3" Type="http://schemas.openxmlformats.org/officeDocument/2006/relationships/hyperlink" Target="https://softuni.bg/courses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16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62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64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18.png"/><Relationship Id="rId24" Type="http://schemas.openxmlformats.org/officeDocument/2006/relationships/image" Target="../media/image66.png"/><Relationship Id="rId5" Type="http://schemas.openxmlformats.org/officeDocument/2006/relationships/image" Target="../media/image15.png"/><Relationship Id="rId15" Type="http://schemas.openxmlformats.org/officeDocument/2006/relationships/image" Target="../media/image61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17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7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70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9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hyperlink" Target="http://www.indeavr.com/" TargetMode="External"/><Relationship Id="rId3" Type="http://schemas.openxmlformats.org/officeDocument/2006/relationships/hyperlink" Target="http://www.infragistics.com/" TargetMode="External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hyperlink" Target="http://xs-software.com/" TargetMode="External"/><Relationship Id="rId5" Type="http://schemas.openxmlformats.org/officeDocument/2006/relationships/hyperlink" Target="http://www.softwaregroup-bg.com/" TargetMode="Externa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telenor.bg/" TargetMode="External"/><Relationship Id="rId13" Type="http://schemas.openxmlformats.org/officeDocument/2006/relationships/image" Target="../media/image26.png"/><Relationship Id="rId3" Type="http://schemas.openxmlformats.org/officeDocument/2006/relationships/hyperlink" Target="https://aeternity.com/" TargetMode="External"/><Relationship Id="rId7" Type="http://schemas.openxmlformats.org/officeDocument/2006/relationships/image" Target="../media/image23.jpeg"/><Relationship Id="rId12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ebherr.com/en/deu/start/start-page.html" TargetMode="Externa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hyperlink" Target="https://www.sbtech.com/" TargetMode="External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Express.js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</a:t>
            </a:r>
            <a:r>
              <a:rPr lang="bg-BG" dirty="0"/>
              <a:t>,</a:t>
            </a:r>
            <a:endParaRPr lang="en-US" dirty="0"/>
          </a:p>
          <a:p>
            <a:r>
              <a:rPr lang="en-US" dirty="0"/>
              <a:t>Trainers, Evaluation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18" y="3806198"/>
            <a:ext cx="198240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262" y="3276600"/>
            <a:ext cx="4279949" cy="26236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7108776" y="5010242"/>
            <a:ext cx="1151113" cy="1151113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9829098" y="4864535"/>
            <a:ext cx="1512733" cy="1396190"/>
            <a:chOff x="8566101" y="4832250"/>
            <a:chExt cx="1743901" cy="1548590"/>
          </a:xfrm>
        </p:grpSpPr>
        <p:pic>
          <p:nvPicPr>
            <p:cNvPr id="20" name="Picture 6" descr="http://www.microsoft.com/web/media/gallery/apps-screenshots/Microsoft-App-Request-Routing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1412" y="4832250"/>
              <a:ext cx="1548590" cy="154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http://www.iconsdb.com/icons/preview/gray/database-5-xxl.png"/>
            <p:cNvPicPr>
              <a:picLocks noChangeAspect="1" noChangeArrowheads="1"/>
            </p:cNvPicPr>
            <p:nvPr/>
          </p:nvPicPr>
          <p:blipFill>
            <a:blip r:embed="rId11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566101" y="5513521"/>
              <a:ext cx="727505" cy="7976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the skills, gained in JS Core, by introducing </a:t>
            </a:r>
            <a:r>
              <a:rPr lang="en-US" dirty="0">
                <a:solidFill>
                  <a:schemeClr val="accent1"/>
                </a:solidFill>
              </a:rPr>
              <a:t>server-side JavaScript </a:t>
            </a:r>
            <a:r>
              <a:rPr lang="en-US" dirty="0"/>
              <a:t>technologies</a:t>
            </a:r>
          </a:p>
          <a:p>
            <a:r>
              <a:rPr lang="en-US" dirty="0"/>
              <a:t>Learn to use the most </a:t>
            </a:r>
            <a:r>
              <a:rPr lang="en-US" dirty="0">
                <a:solidFill>
                  <a:schemeClr val="accent1"/>
                </a:solidFill>
              </a:rPr>
              <a:t>common techniques </a:t>
            </a:r>
            <a:r>
              <a:rPr lang="en-US" dirty="0"/>
              <a:t>in web development</a:t>
            </a:r>
          </a:p>
          <a:p>
            <a:r>
              <a:rPr lang="en-US" dirty="0"/>
              <a:t>Apply the fundamentals of </a:t>
            </a:r>
            <a:r>
              <a:rPr lang="en-US" dirty="0">
                <a:solidFill>
                  <a:schemeClr val="accent1"/>
                </a:solidFill>
              </a:rPr>
              <a:t>application architecture </a:t>
            </a:r>
            <a:r>
              <a:rPr lang="en-US" dirty="0"/>
              <a:t>and code convention through the </a:t>
            </a:r>
            <a:r>
              <a:rPr lang="en-US" dirty="0">
                <a:solidFill>
                  <a:schemeClr val="accent1"/>
                </a:solidFill>
              </a:rPr>
              <a:t>MVC pattern</a:t>
            </a:r>
          </a:p>
          <a:p>
            <a:pPr>
              <a:spcBef>
                <a:spcPts val="36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Course Objectives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Introduction to HTTP and Node.js</a:t>
            </a:r>
          </a:p>
          <a:p>
            <a:pPr>
              <a:lnSpc>
                <a:spcPct val="120000"/>
              </a:lnSpc>
            </a:pPr>
            <a:r>
              <a:rPr lang="en-US" dirty="0"/>
              <a:t>Node Web Server and Development Tools</a:t>
            </a:r>
          </a:p>
          <a:p>
            <a:pPr>
              <a:lnSpc>
                <a:spcPct val="120000"/>
              </a:lnSpc>
            </a:pPr>
            <a:r>
              <a:rPr lang="en-US" dirty="0"/>
              <a:t>Persistence – Files and MongoDB</a:t>
            </a:r>
          </a:p>
          <a:p>
            <a:pPr>
              <a:lnSpc>
                <a:spcPct val="120000"/>
              </a:lnSpc>
            </a:pPr>
            <a:r>
              <a:rPr lang="en-US" dirty="0"/>
              <a:t>Introduction to Express.js</a:t>
            </a:r>
          </a:p>
          <a:p>
            <a:pPr>
              <a:lnSpc>
                <a:spcPct val="120000"/>
              </a:lnSpc>
            </a:pPr>
            <a:r>
              <a:rPr lang="en-US" dirty="0"/>
              <a:t>View Engines</a:t>
            </a:r>
          </a:p>
          <a:p>
            <a:pPr>
              <a:lnSpc>
                <a:spcPct val="120000"/>
              </a:lnSpc>
            </a:pPr>
            <a:r>
              <a:rPr lang="en-US" dirty="0"/>
              <a:t>Authentication</a:t>
            </a:r>
          </a:p>
          <a:p>
            <a:pPr>
              <a:lnSpc>
                <a:spcPct val="120000"/>
              </a:lnSpc>
            </a:pPr>
            <a:r>
              <a:rPr lang="en-US" dirty="0"/>
              <a:t>Architecture &amp; Code Styling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6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46011" y="1639688"/>
            <a:ext cx="1845425" cy="18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58" y="3868277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24027252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time: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champion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One-man army @ </a:t>
            </a:r>
            <a:r>
              <a:rPr lang="en-US" dirty="0">
                <a:hlinkClick r:id="rId2"/>
              </a:rPr>
              <a:t>https://MyTestedASP.NET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{Insert Jot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  <a:endParaRPr lang="en-US" dirty="0"/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26" y="1638901"/>
            <a:ext cx="2792095" cy="279209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14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Training Director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645828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275922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~30 hours</a:t>
            </a:r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Exam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17 June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 online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Online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Exam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activities: 5%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the </a:t>
            </a:r>
            <a:r>
              <a:rPr lang="en-US" dirty="0">
                <a:solidFill>
                  <a:schemeClr val="accent1"/>
                </a:solidFill>
              </a:rPr>
              <a:t>course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/>
              <a:t>Course Objectives</a:t>
            </a:r>
          </a:p>
          <a:p>
            <a:r>
              <a:rPr lang="en-US" dirty="0"/>
              <a:t>Course Program</a:t>
            </a:r>
          </a:p>
          <a:p>
            <a:r>
              <a:rPr lang="en-US" dirty="0"/>
              <a:t>Trainers Team</a:t>
            </a:r>
          </a:p>
          <a:p>
            <a:r>
              <a:rPr lang="en-US" dirty="0"/>
              <a:t>Course Schedule</a:t>
            </a:r>
          </a:p>
          <a:p>
            <a:r>
              <a:rPr lang="en-US" dirty="0"/>
              <a:t>Exams and Evaluation</a:t>
            </a:r>
          </a:p>
          <a:p>
            <a:r>
              <a:rPr lang="en-US" dirty="0"/>
              <a:t>Learning Resources</a:t>
            </a:r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4211" y="1354975"/>
            <a:ext cx="1845425" cy="18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58" y="3583564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softuni.bg/courses/express-js-fundamentals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softuni.bg/forum/categories/107/js-web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sp>
        <p:nvSpPr>
          <p:cNvPr id="16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7"/>
              </a:rPr>
              <a:t>fb.com/groups/SoftUniJSWebMay2018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dirty="0"/>
              <a:t>Software needed for this course:</a:t>
            </a:r>
            <a:endParaRPr lang="bg-BG" dirty="0"/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 - </a:t>
            </a:r>
            <a:r>
              <a:rPr lang="en-US" dirty="0">
                <a:hlinkClick r:id="rId3"/>
              </a:rPr>
              <a:t>https://nodejs.org/en/download/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MongoDB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https://www.mongodb.com/download-center</a:t>
            </a:r>
            <a:r>
              <a:rPr lang="en-US" dirty="0"/>
              <a:t> 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solidFill>
                  <a:schemeClr val="accent1"/>
                </a:solidFill>
              </a:rPr>
              <a:t>Visual Studio</a:t>
            </a:r>
            <a:r>
              <a:rPr lang="bg-BG" dirty="0">
                <a:solidFill>
                  <a:schemeClr val="accent1"/>
                </a:solidFill>
              </a:rPr>
              <a:t> </a:t>
            </a:r>
            <a:r>
              <a:rPr lang="en-US" dirty="0">
                <a:solidFill>
                  <a:schemeClr val="accent1"/>
                </a:solidFill>
              </a:rPr>
              <a:t>Code </a:t>
            </a:r>
            <a:r>
              <a:rPr lang="en-US" dirty="0"/>
              <a:t>– </a:t>
            </a:r>
            <a:r>
              <a:rPr lang="en-US" dirty="0">
                <a:hlinkClick r:id="rId5"/>
              </a:rPr>
              <a:t>https://www.visualstudio.com</a:t>
            </a:r>
            <a:r>
              <a:rPr lang="en-US" dirty="0"/>
              <a:t> </a:t>
            </a:r>
          </a:p>
          <a:p>
            <a:pPr marL="377887" lvl="1" indent="0">
              <a:lnSpc>
                <a:spcPct val="110000"/>
              </a:lnSpc>
              <a:buNone/>
            </a:pPr>
            <a:r>
              <a:rPr lang="en-US" dirty="0"/>
              <a:t>or</a:t>
            </a:r>
          </a:p>
          <a:p>
            <a:pPr lvl="1">
              <a:lnSpc>
                <a:spcPct val="110000"/>
              </a:lnSpc>
            </a:pPr>
            <a:r>
              <a:rPr lang="en-US" noProof="1">
                <a:solidFill>
                  <a:schemeClr val="accent1"/>
                </a:solidFill>
              </a:rPr>
              <a:t>WebStorm</a:t>
            </a:r>
            <a:r>
              <a:rPr lang="en-US" dirty="0"/>
              <a:t> – </a:t>
            </a:r>
            <a:r>
              <a:rPr lang="en-US" dirty="0">
                <a:hlinkClick r:id="rId6"/>
              </a:rPr>
              <a:t>https://jetbrains.com/webstorm/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4"/>
              <a:extLst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6"/>
              <a:extLst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8"/>
              <a:extLst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10"/>
              <a:extLst/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2"/>
              <a:extLst/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4"/>
              <a:extLst/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6"/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9"/>
              <a:extLst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1"/>
              <a:extLst/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3"/>
              <a:extLst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5"/>
              <a:extLst/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73719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js</a:t>
            </a:r>
            <a:r>
              <a:rPr lang="en-US" sz="11500" b="1" dirty="0"/>
              <a:t>-web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>
          <a:xfrm>
            <a:off x="188815" y="40341"/>
            <a:ext cx="9577597" cy="1110780"/>
          </a:xfrm>
        </p:spPr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79A9B1A9-22B2-4951-AB2F-D999C85A7C9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32015" y="1200163"/>
            <a:ext cx="6041581" cy="1314435"/>
          </a:xfrm>
          <a:prstGeom prst="roundRect">
            <a:avLst>
              <a:gd name="adj" fmla="val 3250"/>
            </a:avLst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0"/>
          </a:effectLst>
        </p:spPr>
      </p:pic>
      <p:pic>
        <p:nvPicPr>
          <p:cNvPr id="444419" name="Picture 444418">
            <a:hlinkClick r:id="rId5"/>
            <a:extLst>
              <a:ext uri="{FF2B5EF4-FFF2-40B4-BE49-F238E27FC236}">
                <a16:creationId xmlns:a16="http://schemas.microsoft.com/office/drawing/2014/main" id="{11AB864B-16DB-4E79-8D1D-17DC466451F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812" y="2829281"/>
            <a:ext cx="6858000" cy="1600200"/>
          </a:xfrm>
          <a:prstGeom prst="roundRect">
            <a:avLst>
              <a:gd name="adj" fmla="val 4155"/>
            </a:avLst>
          </a:prstGeom>
        </p:spPr>
      </p:pic>
      <p:pic>
        <p:nvPicPr>
          <p:cNvPr id="444421" name="Picture 444420">
            <a:hlinkClick r:id="rId7"/>
            <a:extLst>
              <a:ext uri="{FF2B5EF4-FFF2-40B4-BE49-F238E27FC236}">
                <a16:creationId xmlns:a16="http://schemas.microsoft.com/office/drawing/2014/main" id="{802FA4FB-578E-4705-B215-7F8F37CE13F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9227" y="4744163"/>
            <a:ext cx="4214369" cy="1768085"/>
          </a:xfrm>
          <a:prstGeom prst="roundRect">
            <a:avLst>
              <a:gd name="adj" fmla="val 2634"/>
            </a:avLst>
          </a:prstGeom>
        </p:spPr>
      </p:pic>
      <p:pic>
        <p:nvPicPr>
          <p:cNvPr id="444423" name="Picture 444422">
            <a:hlinkClick r:id="rId9"/>
            <a:extLst>
              <a:ext uri="{FF2B5EF4-FFF2-40B4-BE49-F238E27FC236}">
                <a16:creationId xmlns:a16="http://schemas.microsoft.com/office/drawing/2014/main" id="{EF7BD900-3620-4A4E-AAB5-2F447B3E49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4744162"/>
            <a:ext cx="6858000" cy="1768085"/>
          </a:xfrm>
          <a:prstGeom prst="roundRect">
            <a:avLst>
              <a:gd name="adj" fmla="val 5533"/>
            </a:avLst>
          </a:prstGeom>
        </p:spPr>
      </p:pic>
      <p:pic>
        <p:nvPicPr>
          <p:cNvPr id="444425" name="Picture 444424">
            <a:hlinkClick r:id="rId11"/>
            <a:extLst>
              <a:ext uri="{FF2B5EF4-FFF2-40B4-BE49-F238E27FC236}">
                <a16:creationId xmlns:a16="http://schemas.microsoft.com/office/drawing/2014/main" id="{31ED335E-3E51-4A9B-86AC-097CE7D2D4D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3667" y="2829280"/>
            <a:ext cx="4212781" cy="1600200"/>
          </a:xfrm>
          <a:prstGeom prst="roundRect">
            <a:avLst>
              <a:gd name="adj" fmla="val 3568"/>
            </a:avLst>
          </a:prstGeom>
        </p:spPr>
      </p:pic>
      <p:pic>
        <p:nvPicPr>
          <p:cNvPr id="444427" name="Picture 444426">
            <a:hlinkClick r:id="rId13"/>
            <a:extLst>
              <a:ext uri="{FF2B5EF4-FFF2-40B4-BE49-F238E27FC236}">
                <a16:creationId xmlns:a16="http://schemas.microsoft.com/office/drawing/2014/main" id="{C30DB1A6-D05A-495D-B01B-A5BAE54F89F0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1200163"/>
            <a:ext cx="5069009" cy="1314435"/>
          </a:xfrm>
          <a:prstGeom prst="roundRect">
            <a:avLst>
              <a:gd name="adj" fmla="val 3378"/>
            </a:avLst>
          </a:prstGeom>
        </p:spPr>
      </p:pic>
    </p:spTree>
    <p:extLst>
      <p:ext uri="{BB962C8B-B14F-4D97-AF65-F5344CB8AC3E}">
        <p14:creationId xmlns:p14="http://schemas.microsoft.com/office/powerpoint/2010/main" val="582614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SoftUni Diamond Partners</a:t>
            </a:r>
            <a:endParaRPr lang="bg-BG" dirty="0"/>
          </a:p>
        </p:txBody>
      </p:sp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7F6CA19-B6C5-4C43-B80C-7F86ADB9DF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012" y="3104112"/>
            <a:ext cx="4423164" cy="3323785"/>
          </a:xfrm>
          <a:prstGeom prst="roundRect">
            <a:avLst>
              <a:gd name="adj" fmla="val 3461"/>
            </a:avLst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4B82B5-A24C-40BD-88A8-9F0719240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1206733"/>
            <a:ext cx="3661164" cy="1576334"/>
          </a:xfrm>
          <a:prstGeom prst="roundRect">
            <a:avLst>
              <a:gd name="adj" fmla="val 3586"/>
            </a:avLst>
          </a:prstGeom>
        </p:spPr>
      </p:pic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CB5D3A57-F9B4-4DCE-A831-7E040653E16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4961886"/>
            <a:ext cx="6678008" cy="1466012"/>
          </a:xfrm>
          <a:prstGeom prst="roundRect">
            <a:avLst>
              <a:gd name="adj" fmla="val 5492"/>
            </a:avLst>
          </a:prstGeom>
        </p:spPr>
      </p:pic>
      <p:pic>
        <p:nvPicPr>
          <p:cNvPr id="10" name="Picture 9">
            <a:hlinkClick r:id="rId8"/>
            <a:extLst>
              <a:ext uri="{FF2B5EF4-FFF2-40B4-BE49-F238E27FC236}">
                <a16:creationId xmlns:a16="http://schemas.microsoft.com/office/drawing/2014/main" id="{A05A9AFA-1694-4FF9-800A-2B4E62A8985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551" y="1185153"/>
            <a:ext cx="3538056" cy="1597914"/>
          </a:xfrm>
          <a:prstGeom prst="roundRect">
            <a:avLst>
              <a:gd name="adj" fmla="val 4755"/>
            </a:avLst>
          </a:prstGeom>
        </p:spPr>
      </p:pic>
      <p:pic>
        <p:nvPicPr>
          <p:cNvPr id="13" name="Picture 12">
            <a:hlinkClick r:id="rId10"/>
            <a:extLst>
              <a:ext uri="{FF2B5EF4-FFF2-40B4-BE49-F238E27FC236}">
                <a16:creationId xmlns:a16="http://schemas.microsoft.com/office/drawing/2014/main" id="{C5733A8A-180C-42DB-A531-617A616CF1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0" y="1163573"/>
            <a:ext cx="3609026" cy="1619494"/>
          </a:xfrm>
          <a:prstGeom prst="roundRect">
            <a:avLst>
              <a:gd name="adj" fmla="val 6970"/>
            </a:avLst>
          </a:prstGeom>
        </p:spPr>
      </p:pic>
      <p:pic>
        <p:nvPicPr>
          <p:cNvPr id="15" name="Picture 14">
            <a:hlinkClick r:id="rId12"/>
            <a:extLst>
              <a:ext uri="{FF2B5EF4-FFF2-40B4-BE49-F238E27FC236}">
                <a16:creationId xmlns:a16="http://schemas.microsoft.com/office/drawing/2014/main" id="{C75642FC-F411-4844-A28F-DD6D37636A3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612" y="3139471"/>
            <a:ext cx="6678008" cy="1466011"/>
          </a:xfrm>
          <a:prstGeom prst="roundRect">
            <a:avLst>
              <a:gd name="adj" fmla="val 6594"/>
            </a:avLst>
          </a:prstGeom>
        </p:spPr>
      </p:pic>
    </p:spTree>
    <p:extLst>
      <p:ext uri="{BB962C8B-B14F-4D97-AF65-F5344CB8AC3E}">
        <p14:creationId xmlns:p14="http://schemas.microsoft.com/office/powerpoint/2010/main" val="1293583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371600"/>
            <a:ext cx="12188825" cy="35814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JavaScript Web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Module Overview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7912" y="1535811"/>
            <a:ext cx="4953000" cy="30361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3458045"/>
            <a:ext cx="4105275" cy="11139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462" y="3805281"/>
            <a:ext cx="4019550" cy="89463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7612" y="1582884"/>
            <a:ext cx="1752600" cy="1905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012" y="1669367"/>
            <a:ext cx="2133602" cy="213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303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3 months </a:t>
            </a:r>
            <a:r>
              <a:rPr lang="en-US" dirty="0"/>
              <a:t>intensive JavaScript framework training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 times weekly</a:t>
            </a:r>
            <a:r>
              <a:rPr lang="en-US" dirty="0"/>
              <a:t>, lots of live coding, homework and projects</a:t>
            </a:r>
          </a:p>
          <a:p>
            <a:r>
              <a:rPr lang="en-US" dirty="0"/>
              <a:t>Part 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Express.js</a:t>
            </a:r>
          </a:p>
          <a:p>
            <a:pPr lvl="1"/>
            <a:r>
              <a:rPr lang="en-US" dirty="0"/>
              <a:t>Node.js, MongoDB, Express.js Web Server</a:t>
            </a:r>
          </a:p>
          <a:p>
            <a:r>
              <a:rPr lang="en-US" dirty="0"/>
              <a:t>Part 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React.js</a:t>
            </a:r>
          </a:p>
          <a:p>
            <a:pPr lvl="1"/>
            <a:r>
              <a:rPr lang="en-US" dirty="0"/>
              <a:t>React basics, JSX, components, Redux connection</a:t>
            </a:r>
          </a:p>
          <a:p>
            <a:r>
              <a:rPr lang="en-US" dirty="0"/>
              <a:t>Part III 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Angular</a:t>
            </a:r>
          </a:p>
          <a:p>
            <a:pPr lvl="1"/>
            <a:r>
              <a:rPr lang="en-US" dirty="0"/>
              <a:t>Angular basics, TypeScript, Service and Dependency Injection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 Web Module Goals</a:t>
            </a:r>
          </a:p>
        </p:txBody>
      </p:sp>
    </p:spTree>
    <p:extLst>
      <p:ext uri="{BB962C8B-B14F-4D97-AF65-F5344CB8AC3E}">
        <p14:creationId xmlns:p14="http://schemas.microsoft.com/office/powerpoint/2010/main" val="19583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815" y="40341"/>
            <a:ext cx="9563197" cy="1110780"/>
          </a:xfrm>
        </p:spPr>
        <p:txBody>
          <a:bodyPr>
            <a:normAutofit/>
          </a:bodyPr>
          <a:lstStyle/>
          <a:p>
            <a:r>
              <a:rPr lang="en-US" dirty="0"/>
              <a:t>Module Timeline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13212" y="2876188"/>
            <a:ext cx="33528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React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15-July-2018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12705" y="2876190"/>
            <a:ext cx="3448107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Express.js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17-June-2018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18412" y="2876188"/>
            <a:ext cx="3948000" cy="2610210"/>
          </a:xfrm>
          <a:prstGeom prst="rect">
            <a:avLst/>
          </a:prstGeom>
          <a:solidFill>
            <a:schemeClr val="lt1">
              <a:alpha val="20000"/>
            </a:scheme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 defTabSz="1218621"/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</a:t>
            </a:r>
          </a:p>
          <a:p>
            <a:pPr algn="ctr" defTabSz="1218621"/>
            <a:r>
              <a:rPr lang="en-US" dirty="0">
                <a:solidFill>
                  <a:srgbClr val="F3BE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 credits</a:t>
            </a:r>
          </a:p>
          <a:p>
            <a:pPr algn="ctr" defTabSz="1218621"/>
            <a:endParaRPr lang="en-US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weeks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GB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bg-B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times / week</a:t>
            </a:r>
          </a:p>
          <a:p>
            <a:pPr algn="ctr" defTabSz="1218621"/>
            <a:r>
              <a:rPr 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Final exam: </a:t>
            </a:r>
            <a: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12-August-2018</a:t>
            </a:r>
            <a:endParaRPr lang="bg-BG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4932A7E8-30F8-427A-A4EF-F6799AD1E9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475245"/>
              </p:ext>
            </p:extLst>
          </p:nvPr>
        </p:nvGraphicFramePr>
        <p:xfrm>
          <a:off x="512705" y="1676400"/>
          <a:ext cx="11066679" cy="1110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98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>
                                            <p:graphicEl>
                                              <a:dgm id="{8B62B619-23FC-44E9-8407-CBFA61A2B6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graphicEl>
                                              <a:dgm id="{23390F6A-F609-43E7-874B-E55CA7A730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>
                                            <p:graphicEl>
                                              <a:dgm id="{4B14980E-F608-41E3-8373-360D8B3613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animBg="1"/>
      <p:bldP spid="15" grpId="0" uiExpand="1" animBg="1"/>
      <p:bldP spid="16" grpId="0" animBg="1"/>
      <p:bldGraphic spid="17" grpId="0" uiExpand="1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Express.js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134992" y="990600"/>
            <a:ext cx="7825572" cy="3663127"/>
            <a:chOff x="998778" y="2709000"/>
            <a:chExt cx="7687634" cy="3510730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screen">
              <a:lum contrast="2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778" y="2709000"/>
              <a:ext cx="7687634" cy="351073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/>
            <p:cNvSpPr txBox="1"/>
            <p:nvPr/>
          </p:nvSpPr>
          <p:spPr>
            <a:xfrm rot="288549">
              <a:off x="1493219" y="3044821"/>
              <a:ext cx="6560812" cy="3133392"/>
            </a:xfrm>
            <a:prstGeom prst="rect">
              <a:avLst/>
            </a:prstGeom>
            <a:noFill/>
          </p:spPr>
          <p:txBody>
            <a:bodyPr wrap="none" rtlCol="0">
              <a:prstTxWarp prst="textCascadeUp">
                <a:avLst/>
              </a:prstTxWarp>
              <a:spAutoFit/>
            </a:bodyPr>
            <a:lstStyle/>
            <a:p>
              <a:pPr algn="ctr"/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Express.js </a:t>
              </a:r>
              <a:b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</a:br>
              <a:r>
                <a:rPr lang="en-US" sz="12800" b="1" dirty="0">
                  <a:ln w="3175">
                    <a:solidFill>
                      <a:srgbClr val="FFFFFF">
                        <a:alpha val="50000"/>
                      </a:srgbClr>
                    </a:solidFill>
                    <a:prstDash val="solid"/>
                  </a:ln>
                  <a:solidFill>
                    <a:srgbClr val="645BCD">
                      <a:alpha val="49804"/>
                    </a:srgbClr>
                  </a:solidFill>
                  <a:effectLst>
                    <a:outerShdw blurRad="88900" sx="102000" sy="102000" algn="ctr" rotWithShape="0">
                      <a:prstClr val="black"/>
                    </a:outerShdw>
                  </a:effectLst>
                </a:rPr>
                <a:t>Fundamentals</a:t>
              </a:r>
            </a:p>
          </p:txBody>
        </p:sp>
      </p:grp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581" y="2366829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987001" y="1433512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533</TotalTime>
  <Words>902</Words>
  <Application>Microsoft Office PowerPoint</Application>
  <PresentationFormat>Custom</PresentationFormat>
  <Paragraphs>193</Paragraphs>
  <Slides>26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SoftUni 16x9</vt:lpstr>
      <vt:lpstr>Express.js Fundamentals</vt:lpstr>
      <vt:lpstr>Table of Contents</vt:lpstr>
      <vt:lpstr>Have a Question?</vt:lpstr>
      <vt:lpstr>SoftUni Diamond Partners</vt:lpstr>
      <vt:lpstr>SoftUni Diamond Partners</vt:lpstr>
      <vt:lpstr>JavaScript Web</vt:lpstr>
      <vt:lpstr>JS Web Module Goals</vt:lpstr>
      <vt:lpstr>Module Timeline</vt:lpstr>
      <vt:lpstr>Express.js Fundamentals</vt:lpstr>
      <vt:lpstr>Course Objectives</vt:lpstr>
      <vt:lpstr>Course Topics</vt:lpstr>
      <vt:lpstr>The Trainers Team</vt:lpstr>
      <vt:lpstr>Trainers Team</vt:lpstr>
      <vt:lpstr>Trainers Team (2)</vt:lpstr>
      <vt:lpstr>Training Duration</vt:lpstr>
      <vt:lpstr>Learn to Search Online</vt:lpstr>
      <vt:lpstr>Scoring System for the Course</vt:lpstr>
      <vt:lpstr>Homework Assignments</vt:lpstr>
      <vt:lpstr>Resources</vt:lpstr>
      <vt:lpstr>Your RFID Chip</vt:lpstr>
      <vt:lpstr>Course Web Site, Forum and FB Group</vt:lpstr>
      <vt:lpstr>The Software Technologies Slides and Videos</vt:lpstr>
      <vt:lpstr>Recommended Software</vt:lpstr>
      <vt:lpstr>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Overview</dc:title>
  <dc:subject>Software Development Course</dc:subject>
  <dc:creator>Software University Foundation</dc:creator>
  <cp:keywords>Expressjs, Software University, SoftUni, programming, coding, software development, education, training, course</cp:keywords>
  <dc:description>Software University Foundation - http://softuni.foundation/</dc:description>
  <cp:lastModifiedBy>Viktor Kostadinov</cp:lastModifiedBy>
  <cp:revision>85</cp:revision>
  <dcterms:created xsi:type="dcterms:W3CDTF">2014-01-02T17:00:34Z</dcterms:created>
  <dcterms:modified xsi:type="dcterms:W3CDTF">2018-05-21T09:39:22Z</dcterms:modified>
  <cp:category>JS, JavaScript, Node, Express,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